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0"/>
  </p:notesMasterIdLst>
  <p:sldIdLst>
    <p:sldId id="256" r:id="rId2"/>
    <p:sldId id="287" r:id="rId3"/>
    <p:sldId id="294" r:id="rId4"/>
    <p:sldId id="288" r:id="rId5"/>
    <p:sldId id="289" r:id="rId6"/>
    <p:sldId id="290" r:id="rId7"/>
    <p:sldId id="292" r:id="rId8"/>
    <p:sldId id="293" r:id="rId9"/>
  </p:sldIdLst>
  <p:sldSz cx="12192000" cy="6858000"/>
  <p:notesSz cx="7010400" cy="9296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1531" autoAdjust="0"/>
  </p:normalViewPr>
  <p:slideViewPr>
    <p:cSldViewPr snapToGrid="0" snapToObjects="1">
      <p:cViewPr varScale="1">
        <p:scale>
          <a:sx n="50" d="100"/>
          <a:sy n="50" d="100"/>
        </p:scale>
        <p:origin x="224" y="44"/>
      </p:cViewPr>
      <p:guideLst/>
    </p:cSldViewPr>
  </p:slideViewPr>
  <p:notesTextViewPr>
    <p:cViewPr>
      <p:scale>
        <a:sx n="125" d="100"/>
        <a:sy n="125"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5" Type="http://schemas.microsoft.com/office/2015/10/relationships/revisionInfo" Target="revisionInfo.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EA9AB0EC-F498-465F-AB32-8E61B42D5124}" type="datetimeFigureOut">
              <a:rPr lang="en-US" smtClean="0"/>
              <a:t>2/27/2018</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6361968B-E8EC-4AA2-BAAB-DE81B3C631A4}" type="slidenum">
              <a:rPr lang="en-US" smtClean="0"/>
              <a:t>‹#›</a:t>
            </a:fld>
            <a:endParaRPr lang="en-US"/>
          </a:p>
        </p:txBody>
      </p:sp>
    </p:spTree>
    <p:extLst>
      <p:ext uri="{BB962C8B-B14F-4D97-AF65-F5344CB8AC3E}">
        <p14:creationId xmlns:p14="http://schemas.microsoft.com/office/powerpoint/2010/main" val="12746304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INTRODUCTION :my name is </a:t>
            </a:r>
            <a:r>
              <a:rPr lang="en-US" dirty="0" err="1"/>
              <a:t>himanshu</a:t>
            </a:r>
            <a:r>
              <a:rPr lang="en-US" dirty="0"/>
              <a:t> Dave , I work as Sr.  Consultant in Neudesic 's data and analytics practice , work out of NY office  . My background is in cloud  , data engineering and architecture .  Today I am going to present   you  implementation  of  deep learning  stack on  </a:t>
            </a:r>
            <a:r>
              <a:rPr lang="en-US" dirty="0" err="1"/>
              <a:t>aws</a:t>
            </a:r>
            <a:r>
              <a:rPr lang="en-US" dirty="0"/>
              <a:t> . This  solution is develop  specifically for Kaggle  data science  bowl . </a:t>
            </a:r>
          </a:p>
          <a:p>
            <a:r>
              <a:rPr lang="en-US" dirty="0"/>
              <a:t>In next  10 min will give you short   presentation on how we leverage the  cloud-native  deep learning technologies to  and leverage AWS cloud.  This solution  will be available  FREE in </a:t>
            </a:r>
            <a:r>
              <a:rPr lang="en-US" dirty="0" err="1"/>
              <a:t>aws</a:t>
            </a:r>
            <a:r>
              <a:rPr lang="en-US" dirty="0"/>
              <a:t> market place  with 1 click deployment .  making  Complex  technology is simple and easy..</a:t>
            </a:r>
          </a:p>
          <a:p>
            <a:r>
              <a:rPr lang="en-US" dirty="0"/>
              <a:t> </a:t>
            </a:r>
          </a:p>
          <a:p>
            <a:endParaRPr lang="en-US" dirty="0"/>
          </a:p>
          <a:p>
            <a:endParaRPr lang="en-US" dirty="0"/>
          </a:p>
        </p:txBody>
      </p:sp>
      <p:sp>
        <p:nvSpPr>
          <p:cNvPr id="4" name="Slide Number Placeholder 3"/>
          <p:cNvSpPr>
            <a:spLocks noGrp="1"/>
          </p:cNvSpPr>
          <p:nvPr>
            <p:ph type="sldNum" sz="quarter" idx="10"/>
          </p:nvPr>
        </p:nvSpPr>
        <p:spPr/>
        <p:txBody>
          <a:bodyPr/>
          <a:lstStyle/>
          <a:p>
            <a:fld id="{6361968B-E8EC-4AA2-BAAB-DE81B3C631A4}" type="slidenum">
              <a:rPr lang="en-US" smtClean="0"/>
              <a:t>1</a:t>
            </a:fld>
            <a:endParaRPr lang="en-US"/>
          </a:p>
        </p:txBody>
      </p:sp>
    </p:spTree>
    <p:extLst>
      <p:ext uri="{BB962C8B-B14F-4D97-AF65-F5344CB8AC3E}">
        <p14:creationId xmlns:p14="http://schemas.microsoft.com/office/powerpoint/2010/main" val="7970184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a:p>
            <a:r>
              <a:rPr lang="en-US" dirty="0"/>
              <a:t>Slide 2 : what is   primary  objective of creating such a stack  , what it offers to users ,  how it make life simple   for developers to create and run  deep learning  algorithm  quick and easy .</a:t>
            </a:r>
          </a:p>
          <a:p>
            <a:r>
              <a:rPr lang="en-US" dirty="0"/>
              <a:t> </a:t>
            </a:r>
          </a:p>
          <a:p>
            <a:r>
              <a:rPr lang="en-US" dirty="0"/>
              <a:t>Details: Think in terms  of  cloud  and  Micro Serviced based implementation  . </a:t>
            </a:r>
          </a:p>
        </p:txBody>
      </p:sp>
      <p:sp>
        <p:nvSpPr>
          <p:cNvPr id="4" name="Slide Number Placeholder 3"/>
          <p:cNvSpPr>
            <a:spLocks noGrp="1"/>
          </p:cNvSpPr>
          <p:nvPr>
            <p:ph type="sldNum" sz="quarter" idx="10"/>
          </p:nvPr>
        </p:nvSpPr>
        <p:spPr/>
        <p:txBody>
          <a:bodyPr/>
          <a:lstStyle/>
          <a:p>
            <a:fld id="{6361968B-E8EC-4AA2-BAAB-DE81B3C631A4}" type="slidenum">
              <a:rPr lang="en-US" smtClean="0"/>
              <a:t>2</a:t>
            </a:fld>
            <a:endParaRPr lang="en-US"/>
          </a:p>
        </p:txBody>
      </p:sp>
    </p:spTree>
    <p:extLst>
      <p:ext uri="{BB962C8B-B14F-4D97-AF65-F5344CB8AC3E}">
        <p14:creationId xmlns:p14="http://schemas.microsoft.com/office/powerpoint/2010/main" val="1249831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Slide 3 : How do we fit in to overall data analytic platform ?  </a:t>
            </a:r>
          </a:p>
          <a:p>
            <a:r>
              <a:rPr lang="en-US" dirty="0"/>
              <a:t>This is end to end  generalized  data processing and analytic platform, we fit exactly where high value curated  data is taken in and  process by  deep learning networks.  Value addition is Huge as critical insights that client is looking for is created right on this layer. Client  facing application use this models and serve to visualization tool. </a:t>
            </a:r>
          </a:p>
          <a:p>
            <a:endParaRPr lang="en-US" dirty="0"/>
          </a:p>
        </p:txBody>
      </p:sp>
      <p:sp>
        <p:nvSpPr>
          <p:cNvPr id="4" name="Slide Number Placeholder 3"/>
          <p:cNvSpPr>
            <a:spLocks noGrp="1"/>
          </p:cNvSpPr>
          <p:nvPr>
            <p:ph type="sldNum" sz="quarter" idx="10"/>
          </p:nvPr>
        </p:nvSpPr>
        <p:spPr/>
        <p:txBody>
          <a:bodyPr/>
          <a:lstStyle/>
          <a:p>
            <a:fld id="{6361968B-E8EC-4AA2-BAAB-DE81B3C631A4}" type="slidenum">
              <a:rPr lang="en-US" smtClean="0"/>
              <a:t>3</a:t>
            </a:fld>
            <a:endParaRPr lang="en-US"/>
          </a:p>
        </p:txBody>
      </p:sp>
    </p:spTree>
    <p:extLst>
      <p:ext uri="{BB962C8B-B14F-4D97-AF65-F5344CB8AC3E}">
        <p14:creationId xmlns:p14="http://schemas.microsoft.com/office/powerpoint/2010/main" val="38464909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r>
              <a:rPr lang="en-US" dirty="0"/>
              <a:t>Slide 4 : big picture - The process of setting up a deep-learning workstation is fairly involved and consists of the few  steps . GO THRU SLIDES and last  tell them about  where to find it. - see appendix for install  or refer to detail process doc  on  </a:t>
            </a:r>
            <a:r>
              <a:rPr lang="en-US" dirty="0" err="1"/>
              <a:t>Timu</a:t>
            </a:r>
            <a:r>
              <a:rPr lang="en-US" dirty="0"/>
              <a:t>.</a:t>
            </a:r>
          </a:p>
          <a:p>
            <a:pPr defTabSz="931774">
              <a:defRPr/>
            </a:pPr>
            <a:endParaRPr lang="en-US" dirty="0"/>
          </a:p>
        </p:txBody>
      </p:sp>
      <p:sp>
        <p:nvSpPr>
          <p:cNvPr id="4" name="Slide Number Placeholder 3"/>
          <p:cNvSpPr>
            <a:spLocks noGrp="1"/>
          </p:cNvSpPr>
          <p:nvPr>
            <p:ph type="sldNum" sz="quarter" idx="10"/>
          </p:nvPr>
        </p:nvSpPr>
        <p:spPr/>
        <p:txBody>
          <a:bodyPr/>
          <a:lstStyle/>
          <a:p>
            <a:fld id="{6361968B-E8EC-4AA2-BAAB-DE81B3C631A4}" type="slidenum">
              <a:rPr lang="en-US" smtClean="0"/>
              <a:t>4</a:t>
            </a:fld>
            <a:endParaRPr lang="en-US"/>
          </a:p>
        </p:txBody>
      </p:sp>
    </p:spTree>
    <p:extLst>
      <p:ext uri="{BB962C8B-B14F-4D97-AF65-F5344CB8AC3E}">
        <p14:creationId xmlns:p14="http://schemas.microsoft.com/office/powerpoint/2010/main" val="35950615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Slide 5 : How it is deployed to AWS and cost of using It and how users are supported for any issues .</a:t>
            </a:r>
          </a:p>
          <a:p>
            <a:r>
              <a:rPr lang="en-US" dirty="0"/>
              <a:t>GO thru slides and emphasize  how cost are contained . </a:t>
            </a:r>
          </a:p>
          <a:p>
            <a:r>
              <a:rPr lang="en-US" dirty="0"/>
              <a:t>Deployment Methods and service offering . AMI can be deployed  GPU series ec2 instances </a:t>
            </a:r>
          </a:p>
          <a:p>
            <a:r>
              <a:rPr lang="en-US" dirty="0"/>
              <a:t>Start with PX or GX – </a:t>
            </a:r>
          </a:p>
          <a:p>
            <a:r>
              <a:rPr lang="en-US" dirty="0"/>
              <a:t>Explain what services will be used </a:t>
            </a:r>
          </a:p>
          <a:p>
            <a:r>
              <a:rPr lang="en-US" dirty="0"/>
              <a:t>Talk about licenses  , as everything is open sourced. Right to use not to distribute , Neudesic IP </a:t>
            </a:r>
          </a:p>
        </p:txBody>
      </p:sp>
      <p:sp>
        <p:nvSpPr>
          <p:cNvPr id="4" name="Slide Number Placeholder 3"/>
          <p:cNvSpPr>
            <a:spLocks noGrp="1"/>
          </p:cNvSpPr>
          <p:nvPr>
            <p:ph type="sldNum" sz="quarter" idx="10"/>
          </p:nvPr>
        </p:nvSpPr>
        <p:spPr/>
        <p:txBody>
          <a:bodyPr/>
          <a:lstStyle/>
          <a:p>
            <a:fld id="{6361968B-E8EC-4AA2-BAAB-DE81B3C631A4}" type="slidenum">
              <a:rPr lang="en-US" smtClean="0"/>
              <a:t>5</a:t>
            </a:fld>
            <a:endParaRPr lang="en-US"/>
          </a:p>
        </p:txBody>
      </p:sp>
    </p:spTree>
    <p:extLst>
      <p:ext uri="{BB962C8B-B14F-4D97-AF65-F5344CB8AC3E}">
        <p14:creationId xmlns:p14="http://schemas.microsoft.com/office/powerpoint/2010/main" val="1630612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Slide 6 : next slide will talk about  How users are exposed to Software ?</a:t>
            </a:r>
          </a:p>
          <a:p>
            <a:r>
              <a:rPr lang="en-US" dirty="0"/>
              <a:t>                 what  users need in order to use it . ? </a:t>
            </a:r>
          </a:p>
          <a:p>
            <a:r>
              <a:rPr lang="en-US" dirty="0"/>
              <a:t>Primary method is web based </a:t>
            </a:r>
            <a:r>
              <a:rPr lang="en-US" dirty="0" err="1"/>
              <a:t>jupyter</a:t>
            </a:r>
            <a:r>
              <a:rPr lang="en-US" dirty="0"/>
              <a:t> notebook using python3  at this time , this is interactive methods , for batch process use the </a:t>
            </a:r>
            <a:r>
              <a:rPr lang="en-US" dirty="0" err="1"/>
              <a:t>ssh</a:t>
            </a:r>
            <a:r>
              <a:rPr lang="en-US" dirty="0"/>
              <a:t> to instance and run the  python script. Or SBT tool. There  is </a:t>
            </a:r>
            <a:r>
              <a:rPr lang="en-US" dirty="0" err="1"/>
              <a:t>github</a:t>
            </a:r>
            <a:r>
              <a:rPr lang="en-US" dirty="0"/>
              <a:t> integration possible  or access thru the </a:t>
            </a:r>
          </a:p>
          <a:p>
            <a:r>
              <a:rPr lang="en-US" dirty="0" err="1"/>
              <a:t>Sagemaker</a:t>
            </a:r>
            <a:r>
              <a:rPr lang="en-US" dirty="0"/>
              <a:t> or  other </a:t>
            </a:r>
            <a:r>
              <a:rPr lang="en-US" dirty="0" err="1"/>
              <a:t>aws</a:t>
            </a:r>
            <a:r>
              <a:rPr lang="en-US" dirty="0"/>
              <a:t>  tools .</a:t>
            </a:r>
          </a:p>
          <a:p>
            <a:r>
              <a:rPr lang="en-US" dirty="0"/>
              <a:t> </a:t>
            </a:r>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6361968B-E8EC-4AA2-BAAB-DE81B3C631A4}" type="slidenum">
              <a:rPr lang="en-US" smtClean="0"/>
              <a:t>6</a:t>
            </a:fld>
            <a:endParaRPr lang="en-US"/>
          </a:p>
        </p:txBody>
      </p:sp>
    </p:spTree>
    <p:extLst>
      <p:ext uri="{BB962C8B-B14F-4D97-AF65-F5344CB8AC3E}">
        <p14:creationId xmlns:p14="http://schemas.microsoft.com/office/powerpoint/2010/main" val="21591276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a:p>
            <a:r>
              <a:rPr lang="en-US" dirty="0"/>
              <a:t>Slide 7 : last one will  go over the operational aspects . </a:t>
            </a:r>
          </a:p>
          <a:p>
            <a:r>
              <a:rPr lang="en-US" dirty="0"/>
              <a:t>Scaling Monitoring , administration and continuous development process.</a:t>
            </a:r>
          </a:p>
          <a:p>
            <a:r>
              <a:rPr lang="en-US" dirty="0"/>
              <a:t>There is no changes proposed on security or IAM  model. </a:t>
            </a:r>
          </a:p>
        </p:txBody>
      </p:sp>
      <p:sp>
        <p:nvSpPr>
          <p:cNvPr id="4" name="Slide Number Placeholder 3"/>
          <p:cNvSpPr>
            <a:spLocks noGrp="1"/>
          </p:cNvSpPr>
          <p:nvPr>
            <p:ph type="sldNum" sz="quarter" idx="10"/>
          </p:nvPr>
        </p:nvSpPr>
        <p:spPr/>
        <p:txBody>
          <a:bodyPr/>
          <a:lstStyle/>
          <a:p>
            <a:fld id="{6361968B-E8EC-4AA2-BAAB-DE81B3C631A4}" type="slidenum">
              <a:rPr lang="en-US" smtClean="0"/>
              <a:t>7</a:t>
            </a:fld>
            <a:endParaRPr lang="en-US"/>
          </a:p>
        </p:txBody>
      </p:sp>
    </p:spTree>
    <p:extLst>
      <p:ext uri="{BB962C8B-B14F-4D97-AF65-F5344CB8AC3E}">
        <p14:creationId xmlns:p14="http://schemas.microsoft.com/office/powerpoint/2010/main" val="26149102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09800" y="4464028"/>
            <a:ext cx="9144000" cy="1641490"/>
          </a:xfrm>
        </p:spPr>
        <p:txBody>
          <a:bodyPr wrap="none" anchor="t">
            <a:normAutofit/>
          </a:bodyPr>
          <a:lstStyle>
            <a:lvl1pPr algn="r">
              <a:defRPr sz="9600" b="0" spc="-300">
                <a:gradFill flip="none" rotWithShape="1">
                  <a:gsLst>
                    <a:gs pos="32000">
                      <a:schemeClr val="tx1">
                        <a:lumMod val="89000"/>
                      </a:schemeClr>
                    </a:gs>
                    <a:gs pos="0">
                      <a:schemeClr val="bg1">
                        <a:lumMod val="41000"/>
                        <a:lumOff val="59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a:t>Click to edit Master title style</a:t>
            </a:r>
            <a:endParaRPr lang="en-US" dirty="0"/>
          </a:p>
        </p:txBody>
      </p:sp>
      <p:sp>
        <p:nvSpPr>
          <p:cNvPr id="3" name="Subtitle 2"/>
          <p:cNvSpPr>
            <a:spLocks noGrp="1"/>
          </p:cNvSpPr>
          <p:nvPr>
            <p:ph type="subTitle" idx="1"/>
          </p:nvPr>
        </p:nvSpPr>
        <p:spPr>
          <a:xfrm>
            <a:off x="2209799" y="3694375"/>
            <a:ext cx="9144000" cy="754025"/>
          </a:xfrm>
        </p:spPr>
        <p:txBody>
          <a:bodyPr anchor="b">
            <a:normAutofit/>
          </a:bodyPr>
          <a:lstStyle>
            <a:lvl1pPr marL="0" indent="0" algn="r">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ECD19FB2-3AAB-4D03-B13A-2960828C78E3}" type="datetimeFigureOut">
              <a:rPr lang="en-US"/>
              <a:t>2/27/2018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367160"/>
            <a:ext cx="10515600" cy="819355"/>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39788" y="987425"/>
            <a:ext cx="10515600" cy="337973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Drag picture to placeholder or click icon to add</a:t>
            </a:r>
          </a:p>
        </p:txBody>
      </p:sp>
      <p:sp>
        <p:nvSpPr>
          <p:cNvPr id="4" name="Text Placeholder 3"/>
          <p:cNvSpPr>
            <a:spLocks noGrp="1"/>
          </p:cNvSpPr>
          <p:nvPr>
            <p:ph type="body" sz="half" idx="2"/>
          </p:nvPr>
        </p:nvSpPr>
        <p:spPr>
          <a:xfrm>
            <a:off x="839788" y="5186516"/>
            <a:ext cx="10514012" cy="682472"/>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B80C674-7DFC-42FE-B9CD-82963CDB1557}" type="datetimeFigureOut">
              <a:rPr lang="en-US"/>
              <a:t>2/27/2018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3534344"/>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839788" y="4489399"/>
            <a:ext cx="10514012" cy="1501826"/>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076456F-F47D-4F25-8053-2A695DA0CA7D}" type="datetimeFigureOut">
              <a:rPr lang="en-US"/>
              <a:t>2/27/2018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365125"/>
            <a:ext cx="9302752" cy="2992904"/>
          </a:xfrm>
        </p:spPr>
        <p:txBody>
          <a:bodyPr anchor="ctr"/>
          <a:lstStyle>
            <a:lvl1pPr>
              <a:defRPr sz="44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838200" y="4501729"/>
            <a:ext cx="10512424" cy="1489496"/>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D6C7379-69CC-4837-9905-BEBA22830C8A}" type="datetimeFigureOut">
              <a:rPr lang="en-US"/>
              <a:t>2/27/2018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a:t>‹#›</a:t>
            </a:fld>
            <a:endParaRPr lang="en-US" dirty="0"/>
          </a:p>
        </p:txBody>
      </p:sp>
      <p:sp>
        <p:nvSpPr>
          <p:cNvPr id="9" name="TextBox 8"/>
          <p:cNvSpPr txBox="1"/>
          <p:nvPr/>
        </p:nvSpPr>
        <p:spPr>
          <a:xfrm>
            <a:off x="1111044"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39788" y="2326967"/>
            <a:ext cx="10515600" cy="2511835"/>
          </a:xfrm>
        </p:spPr>
        <p:txBody>
          <a:bodyPr anchor="b">
            <a:normAutofit/>
          </a:bodyPr>
          <a:lstStyle>
            <a:lvl1pPr>
              <a:defRPr sz="5400"/>
            </a:lvl1pPr>
          </a:lstStyle>
          <a:p>
            <a:r>
              <a:rPr lang="en-US"/>
              <a:t>Click to edit Master title style</a:t>
            </a:r>
            <a:endParaRPr lang="en-US" dirty="0"/>
          </a:p>
        </p:txBody>
      </p:sp>
      <p:sp>
        <p:nvSpPr>
          <p:cNvPr id="4" name="Text Placeholder 3"/>
          <p:cNvSpPr>
            <a:spLocks noGrp="1"/>
          </p:cNvSpPr>
          <p:nvPr>
            <p:ph type="body" sz="half" idx="2"/>
          </p:nvPr>
        </p:nvSpPr>
        <p:spPr>
          <a:xfrm>
            <a:off x="839788" y="4850581"/>
            <a:ext cx="10514012" cy="1140644"/>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9EB8B7E-8AEE-4F10-BFEE-C999AD004D36}" type="datetimeFigureOut">
              <a:rPr lang="en-US"/>
              <a:t>2/27/2018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838200" y="365125"/>
            <a:ext cx="10515600" cy="1325563"/>
          </a:xfrm>
        </p:spPr>
        <p:txBody>
          <a:bodyPr/>
          <a:lstStyle/>
          <a:p>
            <a:r>
              <a:rPr lang="en-US"/>
              <a:t>Click to edit Master title style</a:t>
            </a:r>
            <a:endParaRPr lang="en-US" dirty="0"/>
          </a:p>
        </p:txBody>
      </p:sp>
      <p:sp>
        <p:nvSpPr>
          <p:cNvPr id="7" name="Text Placeholder 2"/>
          <p:cNvSpPr>
            <a:spLocks noGrp="1"/>
          </p:cNvSpPr>
          <p:nvPr>
            <p:ph type="body" idx="1"/>
          </p:nvPr>
        </p:nvSpPr>
        <p:spPr>
          <a:xfrm>
            <a:off x="1337282" y="1885950"/>
            <a:ext cx="2946866" cy="576262"/>
          </a:xfrm>
        </p:spPr>
        <p:txBody>
          <a:bodyPr anchor="b">
            <a:noAutofit/>
          </a:bodyPr>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356798" y="257175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87994" y="1885950"/>
            <a:ext cx="2936241" cy="576262"/>
          </a:xfrm>
        </p:spPr>
        <p:txBody>
          <a:bodyPr vert="horz" lIns="91440" tIns="45720" rIns="91440" bIns="45720" rtlCol="0" anchor="b">
            <a:no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10" name="Text Placeholder 3"/>
          <p:cNvSpPr>
            <a:spLocks noGrp="1"/>
          </p:cNvSpPr>
          <p:nvPr>
            <p:ph type="body" sz="half" idx="16"/>
          </p:nvPr>
        </p:nvSpPr>
        <p:spPr>
          <a:xfrm>
            <a:off x="4577441" y="257175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29035" y="1885950"/>
            <a:ext cx="2932113" cy="576262"/>
          </a:xfrm>
        </p:spPr>
        <p:txBody>
          <a:bodyPr vert="horz" lIns="91440" tIns="45720" rIns="91440" bIns="45720" rtlCol="0" anchor="b">
            <a:noAutofit/>
          </a:bodyPr>
          <a:lstStyle>
            <a:lvl1pPr>
              <a:buNone/>
              <a:defRPr lang="en-US" sz="2400" b="0" dirty="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12" name="Text Placeholder 3"/>
          <p:cNvSpPr>
            <a:spLocks noGrp="1"/>
          </p:cNvSpPr>
          <p:nvPr>
            <p:ph type="body" sz="half" idx="17"/>
          </p:nvPr>
        </p:nvSpPr>
        <p:spPr>
          <a:xfrm>
            <a:off x="7829035" y="257175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8668F3F9-58BC-440B-B37B-805B9055EF92}" type="datetimeFigureOut">
              <a:rPr lang="en-US"/>
              <a:t>2/27/2018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838200" y="365125"/>
            <a:ext cx="10515600" cy="1325563"/>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332085" y="4297503"/>
            <a:ext cx="2940050"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332085" y="2256354"/>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Drag picture to placeholder or click icon to add</a:t>
            </a:r>
          </a:p>
        </p:txBody>
      </p:sp>
      <p:sp>
        <p:nvSpPr>
          <p:cNvPr id="21" name="Text Placeholder 3"/>
          <p:cNvSpPr>
            <a:spLocks noGrp="1"/>
          </p:cNvSpPr>
          <p:nvPr>
            <p:ph type="body" sz="half" idx="18"/>
          </p:nvPr>
        </p:nvSpPr>
        <p:spPr>
          <a:xfrm>
            <a:off x="1332085" y="4873765"/>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568997" y="4297503"/>
            <a:ext cx="2930525"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68996" y="2256354"/>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Drag picture to placeholder or click icon to add</a:t>
            </a:r>
          </a:p>
        </p:txBody>
      </p:sp>
      <p:sp>
        <p:nvSpPr>
          <p:cNvPr id="24" name="Text Placeholder 3"/>
          <p:cNvSpPr>
            <a:spLocks noGrp="1"/>
          </p:cNvSpPr>
          <p:nvPr>
            <p:ph type="body" sz="half" idx="19"/>
          </p:nvPr>
        </p:nvSpPr>
        <p:spPr>
          <a:xfrm>
            <a:off x="4567644" y="4873764"/>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04322" y="4297503"/>
            <a:ext cx="2932113"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04321" y="2256354"/>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Drag picture to placeholder or click icon to add</a:t>
            </a:r>
          </a:p>
        </p:txBody>
      </p:sp>
      <p:sp>
        <p:nvSpPr>
          <p:cNvPr id="27" name="Text Placeholder 3"/>
          <p:cNvSpPr>
            <a:spLocks noGrp="1"/>
          </p:cNvSpPr>
          <p:nvPr>
            <p:ph type="body" sz="half" idx="20"/>
          </p:nvPr>
        </p:nvSpPr>
        <p:spPr>
          <a:xfrm>
            <a:off x="7804197" y="4873762"/>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0D5A53AF-48EA-489D-8260-9DCAB666386A}" type="datetimeFigureOut">
              <a:rPr lang="en-US"/>
              <a:t>2/27/2018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DED02AE-B9A4-47BD-AF8E-97E16144138B}" type="datetimeFigureOut">
              <a:rPr lang="en-US"/>
              <a:t>2/27/2018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F0FD78B-DB02-4362-BCDC-98A55456977C}" type="datetimeFigureOut">
              <a:rPr lang="en-US"/>
              <a:t>2/27/2018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8"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9916976-5D93-46E4-A98A-FAD63E4D0EA8}" type="datetimeFigureOut">
              <a:rPr lang="en-US"/>
              <a:t>2/27/2018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Title 1"/>
          <p:cNvSpPr>
            <a:spLocks noGrp="1"/>
          </p:cNvSpPr>
          <p:nvPr>
            <p:ph type="ctrTitle"/>
          </p:nvPr>
        </p:nvSpPr>
        <p:spPr>
          <a:xfrm>
            <a:off x="854532" y="4464028"/>
            <a:ext cx="9144000" cy="1641490"/>
          </a:xfrm>
        </p:spPr>
        <p:txBody>
          <a:bodyPr wrap="none" anchor="t">
            <a:normAutofit/>
          </a:bodyPr>
          <a:lstStyle>
            <a:lvl1pPr algn="l">
              <a:defRPr sz="9600" b="0" spc="-300">
                <a:gradFill flip="none" rotWithShape="1">
                  <a:gsLst>
                    <a:gs pos="32000">
                      <a:schemeClr val="tx1">
                        <a:lumMod val="89000"/>
                      </a:schemeClr>
                    </a:gs>
                    <a:gs pos="0">
                      <a:schemeClr val="bg1">
                        <a:lumMod val="47000"/>
                        <a:lumOff val="53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a:t>Click to edit Master title style</a:t>
            </a:r>
            <a:endParaRPr lang="en-US" dirty="0"/>
          </a:p>
        </p:txBody>
      </p:sp>
      <p:sp>
        <p:nvSpPr>
          <p:cNvPr id="8" name="Subtitle 2"/>
          <p:cNvSpPr>
            <a:spLocks noGrp="1"/>
          </p:cNvSpPr>
          <p:nvPr>
            <p:ph type="subTitle" idx="1"/>
          </p:nvPr>
        </p:nvSpPr>
        <p:spPr>
          <a:xfrm>
            <a:off x="854532" y="3693674"/>
            <a:ext cx="9144000" cy="754025"/>
          </a:xfrm>
        </p:spPr>
        <p:txBody>
          <a:bodyPr anchor="b">
            <a:normAutofit/>
          </a:bodyPr>
          <a:lstStyle>
            <a:lvl1pPr marL="0" indent="0" algn="l">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F39F4F5-F4D2-4D2A-AB60-88D37ADCB869}" type="datetimeFigureOut">
              <a:rPr lang="en-US"/>
              <a:t>2/27/2018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20000" y="1825625"/>
            <a:ext cx="5025216"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19840" y="1825625"/>
            <a:ext cx="503396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23BC6CE-6D1E-47E5-8859-F31AC5380EB2}" type="datetimeFigureOut">
              <a:rPr lang="en-US"/>
              <a:t>2/27/2018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20000" y="1681163"/>
            <a:ext cx="5025216" cy="823912"/>
          </a:xfrm>
        </p:spPr>
        <p:txBody>
          <a:bodyPr anchor="b"/>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20000" y="2505075"/>
            <a:ext cx="5025216"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19840" y="1681163"/>
            <a:ext cx="5035548" cy="823912"/>
          </a:xfrm>
        </p:spPr>
        <p:txBody>
          <a:bodyPr vert="horz" lIns="91440" tIns="45720" rIns="91440" bIns="45720" rtlCol="0" anchor="b">
            <a:norm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6" name="Content Placeholder 5"/>
          <p:cNvSpPr>
            <a:spLocks noGrp="1"/>
          </p:cNvSpPr>
          <p:nvPr>
            <p:ph sz="quarter" idx="4"/>
          </p:nvPr>
        </p:nvSpPr>
        <p:spPr>
          <a:xfrm>
            <a:off x="6319840" y="2505075"/>
            <a:ext cx="503554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1B4E7C4-4DA4-404D-9965-B13F2DD7D8BF}" type="datetimeFigureOut">
              <a:rPr lang="en-US"/>
              <a:t>2/27/2018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76FB7AA-4A53-424F-AD41-70827B6504BA}" type="datetimeFigureOut">
              <a:rPr lang="en-US"/>
              <a:t>2/27/2018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7884882-FB12-4BC8-9960-9AD8104D7FAE}" type="datetimeFigureOut">
              <a:rPr lang="en-US"/>
              <a:t>2/27/2018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7D1BD23-6E54-4D9D-AD88-A2813C73CC25}" type="datetimeFigureOut">
              <a:rPr lang="en-US"/>
              <a:t>2/27/2018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Drag picture to placeholder or click icon to add</a:t>
            </a:r>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471A834-4F3C-4AF9-9C74-05EC35A0F292}" type="datetimeFigureOut">
              <a:rPr lang="en-US"/>
              <a:t>2/27/2018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20000" y="1825625"/>
            <a:ext cx="102338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51CF1133-3259-4C45-BABA-5B62D9C6F78D}" type="datetimeFigureOut">
              <a:rPr lang="en-US"/>
              <a:t>2/27/2018</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6D22F896-40B5-4ADD-8801-0D06FADFA095}" type="slidenum">
              <a:rPr lang="en-US"/>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sldNum="0" hdr="0" ftr="0" dt="0"/>
  <p:txStyles>
    <p:title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tif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667001" y="4664372"/>
            <a:ext cx="9144000" cy="1641490"/>
          </a:xfrm>
        </p:spPr>
        <p:txBody>
          <a:bodyPr>
            <a:normAutofit fontScale="90000"/>
          </a:bodyPr>
          <a:lstStyle/>
          <a:p>
            <a:r>
              <a:rPr lang="en-US" sz="4800" dirty="0"/>
              <a:t>Deep Learning  on AWS </a:t>
            </a:r>
            <a:br>
              <a:rPr lang="en-US" sz="4800" dirty="0"/>
            </a:br>
            <a:r>
              <a:rPr lang="en-US" sz="4800" dirty="0"/>
              <a:t>Himanshu Dave </a:t>
            </a:r>
            <a:br>
              <a:rPr lang="en-US" sz="4800" dirty="0"/>
            </a:br>
            <a:endParaRPr lang="en-US" sz="4800" dirty="0"/>
          </a:p>
        </p:txBody>
      </p:sp>
      <p:pic>
        <p:nvPicPr>
          <p:cNvPr id="4" name="Picture 3">
            <a:extLst>
              <a:ext uri="{FF2B5EF4-FFF2-40B4-BE49-F238E27FC236}">
                <a16:creationId xmlns:a16="http://schemas.microsoft.com/office/drawing/2014/main" id="{3568DA30-14B3-E749-AC8E-585C84B9653F}"/>
              </a:ext>
            </a:extLst>
          </p:cNvPr>
          <p:cNvPicPr>
            <a:picLocks noChangeAspect="1"/>
          </p:cNvPicPr>
          <p:nvPr/>
        </p:nvPicPr>
        <p:blipFill>
          <a:blip r:embed="rId3"/>
          <a:stretch>
            <a:fillRect/>
          </a:stretch>
        </p:blipFill>
        <p:spPr>
          <a:xfrm>
            <a:off x="361951" y="692250"/>
            <a:ext cx="6877050" cy="3598990"/>
          </a:xfrm>
          <a:prstGeom prst="rect">
            <a:avLst/>
          </a:prstGeom>
        </p:spPr>
      </p:pic>
      <p:pic>
        <p:nvPicPr>
          <p:cNvPr id="5" name="Picture 4">
            <a:extLst>
              <a:ext uri="{FF2B5EF4-FFF2-40B4-BE49-F238E27FC236}">
                <a16:creationId xmlns:a16="http://schemas.microsoft.com/office/drawing/2014/main" id="{DB287E33-BCA9-8F43-9907-44A119E75AD5}"/>
              </a:ext>
            </a:extLst>
          </p:cNvPr>
          <p:cNvPicPr>
            <a:picLocks noChangeAspect="1"/>
          </p:cNvPicPr>
          <p:nvPr/>
        </p:nvPicPr>
        <p:blipFill>
          <a:blip r:embed="rId4"/>
          <a:stretch>
            <a:fillRect/>
          </a:stretch>
        </p:blipFill>
        <p:spPr>
          <a:xfrm>
            <a:off x="7799862" y="1760035"/>
            <a:ext cx="3892075" cy="1463420"/>
          </a:xfrm>
          <a:prstGeom prst="rect">
            <a:avLst/>
          </a:prstGeom>
        </p:spPr>
      </p:pic>
    </p:spTree>
    <p:extLst>
      <p:ext uri="{BB962C8B-B14F-4D97-AF65-F5344CB8AC3E}">
        <p14:creationId xmlns:p14="http://schemas.microsoft.com/office/powerpoint/2010/main" val="7280885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776C2D-B86C-4396-8648-98A72C7FE0DB}"/>
              </a:ext>
            </a:extLst>
          </p:cNvPr>
          <p:cNvSpPr>
            <a:spLocks noGrp="1"/>
          </p:cNvSpPr>
          <p:nvPr>
            <p:ph type="title"/>
          </p:nvPr>
        </p:nvSpPr>
        <p:spPr>
          <a:xfrm>
            <a:off x="186267" y="365125"/>
            <a:ext cx="11446933" cy="1325563"/>
          </a:xfrm>
        </p:spPr>
        <p:txBody>
          <a:bodyPr>
            <a:normAutofit fontScale="90000"/>
          </a:bodyPr>
          <a:lstStyle/>
          <a:p>
            <a:r>
              <a:rPr lang="en-US" dirty="0"/>
              <a:t>Neudesic  Deep Learning   Stack  On AWS </a:t>
            </a:r>
            <a:r>
              <a:rPr lang="en-US" sz="3600" dirty="0"/>
              <a:t> </a:t>
            </a:r>
          </a:p>
        </p:txBody>
      </p:sp>
      <p:sp>
        <p:nvSpPr>
          <p:cNvPr id="3" name="Content Placeholder 2">
            <a:extLst>
              <a:ext uri="{FF2B5EF4-FFF2-40B4-BE49-F238E27FC236}">
                <a16:creationId xmlns:a16="http://schemas.microsoft.com/office/drawing/2014/main" id="{EC36D4D9-8AB9-449C-9483-E3471C3CF614}"/>
              </a:ext>
            </a:extLst>
          </p:cNvPr>
          <p:cNvSpPr>
            <a:spLocks noGrp="1"/>
          </p:cNvSpPr>
          <p:nvPr>
            <p:ph idx="1"/>
          </p:nvPr>
        </p:nvSpPr>
        <p:spPr>
          <a:xfrm>
            <a:off x="186267" y="1690688"/>
            <a:ext cx="11167533" cy="5048041"/>
          </a:xfrm>
        </p:spPr>
        <p:txBody>
          <a:bodyPr>
            <a:normAutofit/>
          </a:bodyPr>
          <a:lstStyle/>
          <a:p>
            <a:r>
              <a:rPr lang="en-US" dirty="0"/>
              <a:t>Objective is to deploy  custom  build in-depth deep learning applications,  cloud native DL  stack lets  client  run  complex algorithms    where data  is stored and analyzed.  </a:t>
            </a:r>
          </a:p>
          <a:p>
            <a:r>
              <a:rPr lang="en-US" dirty="0"/>
              <a:t>It offers a family of intelligent services that provide cloud-native  machine learning and deep learning technologies to address  Client AI  based data  insight  in most efficient way.</a:t>
            </a:r>
          </a:p>
          <a:p>
            <a:r>
              <a:rPr lang="en-US" dirty="0"/>
              <a:t>Client Launch instances of the AMI, pre-installed with open source deep learning frameworks (Python scientific suite, </a:t>
            </a:r>
            <a:r>
              <a:rPr lang="en-US" dirty="0" err="1"/>
              <a:t>TensorFlow</a:t>
            </a:r>
            <a:r>
              <a:rPr lang="en-US" dirty="0"/>
              <a:t> ,CUDA ,CNN and </a:t>
            </a:r>
            <a:r>
              <a:rPr lang="en-US" dirty="0" err="1"/>
              <a:t>Keras</a:t>
            </a:r>
            <a:r>
              <a:rPr lang="en-US" dirty="0"/>
              <a:t>  ), to train sophisticated, custom AI models, experiment with new algorithms, and learn new deep learning skills and techniques; all backed by auto-scaling clusters of GPU-based instances.</a:t>
            </a:r>
          </a:p>
        </p:txBody>
      </p:sp>
    </p:spTree>
    <p:extLst>
      <p:ext uri="{BB962C8B-B14F-4D97-AF65-F5344CB8AC3E}">
        <p14:creationId xmlns:p14="http://schemas.microsoft.com/office/powerpoint/2010/main" val="24527048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78F1B5-1A4C-4D9D-96F9-D908F30982B3}"/>
              </a:ext>
            </a:extLst>
          </p:cNvPr>
          <p:cNvSpPr>
            <a:spLocks noGrp="1"/>
          </p:cNvSpPr>
          <p:nvPr>
            <p:ph type="title"/>
          </p:nvPr>
        </p:nvSpPr>
        <p:spPr>
          <a:xfrm>
            <a:off x="838200" y="152400"/>
            <a:ext cx="9061174" cy="524934"/>
          </a:xfrm>
        </p:spPr>
        <p:txBody>
          <a:bodyPr>
            <a:normAutofit fontScale="90000"/>
          </a:bodyPr>
          <a:lstStyle/>
          <a:p>
            <a:r>
              <a:rPr lang="en-US" dirty="0"/>
              <a:t>ML and Data Science Tools  </a:t>
            </a:r>
          </a:p>
        </p:txBody>
      </p:sp>
      <p:pic>
        <p:nvPicPr>
          <p:cNvPr id="9" name="Content Placeholder 8">
            <a:extLst>
              <a:ext uri="{FF2B5EF4-FFF2-40B4-BE49-F238E27FC236}">
                <a16:creationId xmlns:a16="http://schemas.microsoft.com/office/drawing/2014/main" id="{2DB28FE8-D505-457D-8384-B507C9571E33}"/>
              </a:ext>
            </a:extLst>
          </p:cNvPr>
          <p:cNvPicPr>
            <a:picLocks noGrp="1" noChangeAspect="1"/>
          </p:cNvPicPr>
          <p:nvPr>
            <p:ph idx="1"/>
          </p:nvPr>
        </p:nvPicPr>
        <p:blipFill>
          <a:blip r:embed="rId3"/>
          <a:stretch>
            <a:fillRect/>
          </a:stretch>
        </p:blipFill>
        <p:spPr>
          <a:xfrm>
            <a:off x="121920" y="677334"/>
            <a:ext cx="11795760" cy="6058746"/>
          </a:xfrm>
        </p:spPr>
      </p:pic>
    </p:spTree>
    <p:extLst>
      <p:ext uri="{BB962C8B-B14F-4D97-AF65-F5344CB8AC3E}">
        <p14:creationId xmlns:p14="http://schemas.microsoft.com/office/powerpoint/2010/main" val="11673801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6E2F98-C739-4582-95A8-261033BA2D97}"/>
              </a:ext>
            </a:extLst>
          </p:cNvPr>
          <p:cNvSpPr>
            <a:spLocks noGrp="1"/>
          </p:cNvSpPr>
          <p:nvPr>
            <p:ph type="title"/>
          </p:nvPr>
        </p:nvSpPr>
        <p:spPr/>
        <p:txBody>
          <a:bodyPr/>
          <a:lstStyle/>
          <a:p>
            <a:r>
              <a:rPr lang="en-US" dirty="0"/>
              <a:t>Technical stack  Details </a:t>
            </a:r>
          </a:p>
        </p:txBody>
      </p:sp>
      <p:sp>
        <p:nvSpPr>
          <p:cNvPr id="3" name="Content Placeholder 2">
            <a:extLst>
              <a:ext uri="{FF2B5EF4-FFF2-40B4-BE49-F238E27FC236}">
                <a16:creationId xmlns:a16="http://schemas.microsoft.com/office/drawing/2014/main" id="{12955047-3B17-4E0A-9763-2B820B85DD2D}"/>
              </a:ext>
            </a:extLst>
          </p:cNvPr>
          <p:cNvSpPr>
            <a:spLocks noGrp="1"/>
          </p:cNvSpPr>
          <p:nvPr>
            <p:ph idx="1"/>
          </p:nvPr>
        </p:nvSpPr>
        <p:spPr>
          <a:xfrm>
            <a:off x="506896" y="1371600"/>
            <a:ext cx="10846904" cy="5113867"/>
          </a:xfrm>
        </p:spPr>
        <p:txBody>
          <a:bodyPr>
            <a:normAutofit/>
          </a:bodyPr>
          <a:lstStyle/>
          <a:p>
            <a:pPr marL="342900" marR="0" lvl="0" indent="-342900">
              <a:lnSpc>
                <a:spcPct val="107000"/>
              </a:lnSpc>
              <a:spcBef>
                <a:spcPts val="0"/>
              </a:spcBef>
              <a:spcAft>
                <a:spcPts val="0"/>
              </a:spcAft>
              <a:buFont typeface="Symbol" panose="05050102010706020507" pitchFamily="18" charset="2"/>
              <a:buChar char=""/>
            </a:pPr>
            <a:r>
              <a:rPr lang="en-US" dirty="0">
                <a:latin typeface="Calibri" panose="020F0502020204030204" pitchFamily="34" charset="0"/>
                <a:ea typeface="Calibri" panose="020F0502020204030204" pitchFamily="34" charset="0"/>
                <a:cs typeface="Times New Roman" panose="02020603050405020304" pitchFamily="18" charset="0"/>
              </a:rPr>
              <a:t>Install the Python scientific suite—</a:t>
            </a:r>
            <a:r>
              <a:rPr lang="en-US" dirty="0" err="1">
                <a:latin typeface="Calibri" panose="020F0502020204030204" pitchFamily="34" charset="0"/>
                <a:ea typeface="Calibri" panose="020F0502020204030204" pitchFamily="34" charset="0"/>
                <a:cs typeface="Times New Roman" panose="02020603050405020304" pitchFamily="18" charset="0"/>
              </a:rPr>
              <a:t>Numpy</a:t>
            </a:r>
            <a:r>
              <a:rPr lang="en-US" dirty="0">
                <a:latin typeface="Calibri" panose="020F0502020204030204" pitchFamily="34" charset="0"/>
                <a:ea typeface="Calibri" panose="020F0502020204030204" pitchFamily="34" charset="0"/>
                <a:cs typeface="Times New Roman" panose="02020603050405020304" pitchFamily="18" charset="0"/>
              </a:rPr>
              <a:t> and SciPy—and make sure you have a Basic Linear Algebra Subprogram (BLAS) library installed so your models run fast on CPU.</a:t>
            </a:r>
          </a:p>
          <a:p>
            <a:pPr marL="342900" marR="0" lvl="0" indent="-342900">
              <a:lnSpc>
                <a:spcPct val="107000"/>
              </a:lnSpc>
              <a:spcBef>
                <a:spcPts val="0"/>
              </a:spcBef>
              <a:spcAft>
                <a:spcPts val="0"/>
              </a:spcAft>
              <a:buFont typeface="Symbol" panose="05050102010706020507" pitchFamily="18" charset="2"/>
              <a:buChar char=""/>
            </a:pPr>
            <a:r>
              <a:rPr lang="en-US" dirty="0">
                <a:latin typeface="Calibri" panose="020F0502020204030204" pitchFamily="34" charset="0"/>
                <a:ea typeface="Calibri" panose="020F0502020204030204" pitchFamily="34" charset="0"/>
                <a:cs typeface="Times New Roman" panose="02020603050405020304" pitchFamily="18" charset="0"/>
              </a:rPr>
              <a:t>Install two extras packages that come in handy when using </a:t>
            </a:r>
            <a:r>
              <a:rPr lang="en-US" dirty="0" err="1">
                <a:latin typeface="Calibri" panose="020F0502020204030204" pitchFamily="34" charset="0"/>
                <a:ea typeface="Calibri" panose="020F0502020204030204" pitchFamily="34" charset="0"/>
                <a:cs typeface="Times New Roman" panose="02020603050405020304" pitchFamily="18" charset="0"/>
              </a:rPr>
              <a:t>Keras</a:t>
            </a:r>
            <a:r>
              <a:rPr lang="en-US" dirty="0">
                <a:latin typeface="Calibri" panose="020F0502020204030204" pitchFamily="34" charset="0"/>
                <a:ea typeface="Calibri" panose="020F0502020204030204" pitchFamily="34" charset="0"/>
                <a:cs typeface="Times New Roman" panose="02020603050405020304" pitchFamily="18" charset="0"/>
              </a:rPr>
              <a:t>: HDF5 (for saving large neural-network files) and </a:t>
            </a:r>
            <a:r>
              <a:rPr lang="en-US" dirty="0" err="1">
                <a:latin typeface="Calibri" panose="020F0502020204030204" pitchFamily="34" charset="0"/>
                <a:ea typeface="Calibri" panose="020F0502020204030204" pitchFamily="34" charset="0"/>
                <a:cs typeface="Times New Roman" panose="02020603050405020304" pitchFamily="18" charset="0"/>
              </a:rPr>
              <a:t>Graphviz</a:t>
            </a:r>
            <a:r>
              <a:rPr lang="en-US" dirty="0">
                <a:latin typeface="Calibri" panose="020F0502020204030204" pitchFamily="34" charset="0"/>
                <a:ea typeface="Calibri" panose="020F0502020204030204" pitchFamily="34" charset="0"/>
                <a:cs typeface="Times New Roman" panose="02020603050405020304" pitchFamily="18" charset="0"/>
              </a:rPr>
              <a:t> (for visualizing neural--network architectures).</a:t>
            </a:r>
          </a:p>
          <a:p>
            <a:pPr marL="342900" marR="0" lvl="0" indent="-342900">
              <a:lnSpc>
                <a:spcPct val="107000"/>
              </a:lnSpc>
              <a:spcBef>
                <a:spcPts val="0"/>
              </a:spcBef>
              <a:spcAft>
                <a:spcPts val="0"/>
              </a:spcAft>
              <a:buFont typeface="Symbol" panose="05050102010706020507" pitchFamily="18" charset="2"/>
              <a:buChar char=""/>
            </a:pPr>
            <a:r>
              <a:rPr lang="en-US" dirty="0">
                <a:latin typeface="Calibri" panose="020F0502020204030204" pitchFamily="34" charset="0"/>
                <a:ea typeface="Calibri" panose="020F0502020204030204" pitchFamily="34" charset="0"/>
                <a:cs typeface="Times New Roman" panose="02020603050405020304" pitchFamily="18" charset="0"/>
              </a:rPr>
              <a:t>Make sure your GPU can run deep-learning code, by installing CUDA drivers and </a:t>
            </a:r>
            <a:r>
              <a:rPr lang="en-US" dirty="0" err="1">
                <a:latin typeface="Calibri" panose="020F0502020204030204" pitchFamily="34" charset="0"/>
                <a:ea typeface="Calibri" panose="020F0502020204030204" pitchFamily="34" charset="0"/>
                <a:cs typeface="Times New Roman" panose="02020603050405020304" pitchFamily="18" charset="0"/>
              </a:rPr>
              <a:t>cuDNN</a:t>
            </a:r>
            <a:r>
              <a:rPr lang="en-US" dirty="0">
                <a:latin typeface="Calibri" panose="020F0502020204030204" pitchFamily="34" charset="0"/>
                <a:ea typeface="Calibri" panose="020F0502020204030204" pitchFamily="34" charset="0"/>
                <a:cs typeface="Times New Roman" panose="02020603050405020304" pitchFamily="18" charset="0"/>
              </a:rPr>
              <a:t>. Use CUDA  8 and </a:t>
            </a:r>
            <a:r>
              <a:rPr lang="en-US" dirty="0" err="1">
                <a:latin typeface="Calibri" panose="020F0502020204030204" pitchFamily="34" charset="0"/>
                <a:ea typeface="Calibri" panose="020F0502020204030204" pitchFamily="34" charset="0"/>
                <a:cs typeface="Times New Roman" panose="02020603050405020304" pitchFamily="18" charset="0"/>
              </a:rPr>
              <a:t>cuDNN</a:t>
            </a:r>
            <a:r>
              <a:rPr lang="en-US" dirty="0">
                <a:latin typeface="Calibri" panose="020F0502020204030204" pitchFamily="34" charset="0"/>
                <a:ea typeface="Calibri" panose="020F0502020204030204" pitchFamily="34" charset="0"/>
                <a:cs typeface="Times New Roman" panose="02020603050405020304" pitchFamily="18" charset="0"/>
              </a:rPr>
              <a:t> 6  for </a:t>
            </a:r>
            <a:r>
              <a:rPr lang="en-US" dirty="0" err="1">
                <a:latin typeface="Calibri" panose="020F0502020204030204" pitchFamily="34" charset="0"/>
                <a:ea typeface="Calibri" panose="020F0502020204030204" pitchFamily="34" charset="0"/>
                <a:cs typeface="Times New Roman" panose="02020603050405020304" pitchFamily="18" charset="0"/>
              </a:rPr>
              <a:t>gpu</a:t>
            </a:r>
            <a:r>
              <a:rPr lang="en-US" dirty="0">
                <a:latin typeface="Calibri" panose="020F0502020204030204" pitchFamily="34" charset="0"/>
                <a:ea typeface="Calibri" panose="020F0502020204030204" pitchFamily="34" charset="0"/>
                <a:cs typeface="Times New Roman" panose="02020603050405020304" pitchFamily="18" charset="0"/>
              </a:rPr>
              <a:t> to work.</a:t>
            </a:r>
          </a:p>
          <a:p>
            <a:pPr marL="342900" marR="0" lvl="0" indent="-342900">
              <a:lnSpc>
                <a:spcPct val="107000"/>
              </a:lnSpc>
              <a:spcBef>
                <a:spcPts val="0"/>
              </a:spcBef>
              <a:spcAft>
                <a:spcPts val="0"/>
              </a:spcAft>
              <a:buFont typeface="Symbol" panose="05050102010706020507" pitchFamily="18" charset="2"/>
              <a:buChar char=""/>
            </a:pPr>
            <a:r>
              <a:rPr lang="en-US" dirty="0">
                <a:latin typeface="Calibri" panose="020F0502020204030204" pitchFamily="34" charset="0"/>
                <a:ea typeface="Calibri" panose="020F0502020204030204" pitchFamily="34" charset="0"/>
                <a:cs typeface="Times New Roman" panose="02020603050405020304" pitchFamily="18" charset="0"/>
              </a:rPr>
              <a:t>Install a backend for </a:t>
            </a:r>
            <a:r>
              <a:rPr lang="en-US" dirty="0" err="1">
                <a:latin typeface="Calibri" panose="020F0502020204030204" pitchFamily="34" charset="0"/>
                <a:ea typeface="Calibri" panose="020F0502020204030204" pitchFamily="34" charset="0"/>
                <a:cs typeface="Times New Roman" panose="02020603050405020304" pitchFamily="18" charset="0"/>
              </a:rPr>
              <a:t>Keras</a:t>
            </a:r>
            <a:r>
              <a:rPr lang="en-US" dirty="0">
                <a:latin typeface="Calibri" panose="020F0502020204030204" pitchFamily="34" charset="0"/>
                <a:ea typeface="Calibri" panose="020F0502020204030204" pitchFamily="34" charset="0"/>
                <a:cs typeface="Times New Roman" panose="02020603050405020304" pitchFamily="18" charset="0"/>
              </a:rPr>
              <a:t>: </a:t>
            </a:r>
            <a:r>
              <a:rPr lang="en-US" dirty="0" err="1">
                <a:latin typeface="Calibri" panose="020F0502020204030204" pitchFamily="34" charset="0"/>
                <a:ea typeface="Calibri" panose="020F0502020204030204" pitchFamily="34" charset="0"/>
                <a:cs typeface="Times New Roman" panose="02020603050405020304" pitchFamily="18" charset="0"/>
              </a:rPr>
              <a:t>TensorFlow</a:t>
            </a:r>
            <a:r>
              <a:rPr lang="en-US" dirty="0">
                <a:latin typeface="Calibri" panose="020F0502020204030204" pitchFamily="34" charset="0"/>
                <a:ea typeface="Calibri" panose="020F0502020204030204" pitchFamily="34" charset="0"/>
                <a:cs typeface="Times New Roman" panose="02020603050405020304" pitchFamily="18" charset="0"/>
              </a:rPr>
              <a:t>, CNTK, or </a:t>
            </a:r>
            <a:r>
              <a:rPr lang="en-US" dirty="0" err="1">
                <a:latin typeface="Calibri" panose="020F0502020204030204" pitchFamily="34" charset="0"/>
                <a:ea typeface="Calibri" panose="020F0502020204030204" pitchFamily="34" charset="0"/>
                <a:cs typeface="Times New Roman" panose="02020603050405020304" pitchFamily="18" charset="0"/>
              </a:rPr>
              <a:t>Theano</a:t>
            </a:r>
            <a:r>
              <a:rPr lang="en-US" dirty="0">
                <a:latin typeface="Calibri" panose="020F0502020204030204" pitchFamily="34" charset="0"/>
                <a:ea typeface="Calibri" panose="020F0502020204030204" pitchFamily="34" charset="0"/>
                <a:cs typeface="Times New Roman" panose="02020603050405020304" pitchFamily="18" charset="0"/>
              </a:rPr>
              <a:t>.</a:t>
            </a:r>
          </a:p>
          <a:p>
            <a:pPr marL="342900" marR="0" lvl="0" indent="-342900">
              <a:lnSpc>
                <a:spcPct val="107000"/>
              </a:lnSpc>
              <a:spcBef>
                <a:spcPts val="0"/>
              </a:spcBef>
              <a:spcAft>
                <a:spcPts val="800"/>
              </a:spcAft>
              <a:buFont typeface="Symbol" panose="05050102010706020507" pitchFamily="18" charset="2"/>
              <a:buChar char=""/>
            </a:pPr>
            <a:r>
              <a:rPr lang="en-US" dirty="0">
                <a:latin typeface="Calibri" panose="020F0502020204030204" pitchFamily="34" charset="0"/>
                <a:ea typeface="Calibri" panose="020F0502020204030204" pitchFamily="34" charset="0"/>
                <a:cs typeface="Times New Roman" panose="02020603050405020304" pitchFamily="18" charset="0"/>
              </a:rPr>
              <a:t>Install </a:t>
            </a:r>
            <a:r>
              <a:rPr lang="en-US" dirty="0" err="1">
                <a:latin typeface="Calibri" panose="020F0502020204030204" pitchFamily="34" charset="0"/>
                <a:ea typeface="Calibri" panose="020F0502020204030204" pitchFamily="34" charset="0"/>
                <a:cs typeface="Times New Roman" panose="02020603050405020304" pitchFamily="18" charset="0"/>
              </a:rPr>
              <a:t>Keras</a:t>
            </a:r>
            <a:r>
              <a:rPr lang="en-US" dirty="0">
                <a:latin typeface="Calibri" panose="020F0502020204030204" pitchFamily="34" charset="0"/>
                <a:ea typeface="Calibri" panose="020F0502020204030204" pitchFamily="34" charset="0"/>
                <a:cs typeface="Times New Roman" panose="02020603050405020304" pitchFamily="18" charset="0"/>
              </a:rPr>
              <a:t>.  </a:t>
            </a:r>
            <a:r>
              <a:rPr lang="en-US" dirty="0" err="1">
                <a:latin typeface="Calibri" panose="020F0502020204030204" pitchFamily="34" charset="0"/>
                <a:ea typeface="Calibri" panose="020F0502020204030204" pitchFamily="34" charset="0"/>
                <a:cs typeface="Times New Roman" panose="02020603050405020304" pitchFamily="18" charset="0"/>
              </a:rPr>
              <a:t>Gitclone</a:t>
            </a:r>
            <a:r>
              <a:rPr lang="en-US" dirty="0">
                <a:latin typeface="Calibri" panose="020F0502020204030204" pitchFamily="34" charset="0"/>
                <a:ea typeface="Calibri" panose="020F0502020204030204" pitchFamily="34" charset="0"/>
                <a:cs typeface="Times New Roman" panose="02020603050405020304" pitchFamily="18" charset="0"/>
              </a:rPr>
              <a:t>   the COCO and  </a:t>
            </a:r>
            <a:r>
              <a:rPr lang="en-US" dirty="0" err="1">
                <a:latin typeface="Calibri" panose="020F0502020204030204" pitchFamily="34" charset="0"/>
                <a:ea typeface="Calibri" panose="020F0502020204030204" pitchFamily="34" charset="0"/>
                <a:cs typeface="Times New Roman" panose="02020603050405020304" pitchFamily="18" charset="0"/>
              </a:rPr>
              <a:t>Mask_RCNN</a:t>
            </a:r>
            <a:r>
              <a:rPr lang="en-US" dirty="0">
                <a:latin typeface="Calibri" panose="020F0502020204030204" pitchFamily="34" charset="0"/>
                <a:ea typeface="Calibri" panose="020F0502020204030204" pitchFamily="34" charset="0"/>
                <a:cs typeface="Times New Roman" panose="02020603050405020304" pitchFamily="18" charset="0"/>
              </a:rPr>
              <a:t>  library .</a:t>
            </a:r>
          </a:p>
          <a:p>
            <a:pPr marL="342900" marR="0" lvl="0" indent="-342900">
              <a:lnSpc>
                <a:spcPct val="107000"/>
              </a:lnSpc>
              <a:spcBef>
                <a:spcPts val="0"/>
              </a:spcBef>
              <a:spcAft>
                <a:spcPts val="800"/>
              </a:spcAft>
              <a:buFont typeface="Symbol" panose="05050102010706020507" pitchFamily="18" charset="2"/>
              <a:buChar char=""/>
            </a:pPr>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40561459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6833F5-AECD-46BD-8B29-C34D3ABEE510}"/>
              </a:ext>
            </a:extLst>
          </p:cNvPr>
          <p:cNvSpPr>
            <a:spLocks noGrp="1"/>
          </p:cNvSpPr>
          <p:nvPr>
            <p:ph type="title"/>
          </p:nvPr>
        </p:nvSpPr>
        <p:spPr/>
        <p:txBody>
          <a:bodyPr/>
          <a:lstStyle/>
          <a:p>
            <a:r>
              <a:rPr lang="en-US" dirty="0"/>
              <a:t>AWS Deployment </a:t>
            </a:r>
          </a:p>
        </p:txBody>
      </p:sp>
      <p:sp>
        <p:nvSpPr>
          <p:cNvPr id="3" name="Content Placeholder 2">
            <a:extLst>
              <a:ext uri="{FF2B5EF4-FFF2-40B4-BE49-F238E27FC236}">
                <a16:creationId xmlns:a16="http://schemas.microsoft.com/office/drawing/2014/main" id="{A345EA1F-1804-4BBC-AAE7-B0519C8E7F5E}"/>
              </a:ext>
            </a:extLst>
          </p:cNvPr>
          <p:cNvSpPr>
            <a:spLocks noGrp="1"/>
          </p:cNvSpPr>
          <p:nvPr>
            <p:ph idx="1"/>
          </p:nvPr>
        </p:nvSpPr>
        <p:spPr>
          <a:xfrm>
            <a:off x="1120000" y="1825625"/>
            <a:ext cx="10233800" cy="4351338"/>
          </a:xfrm>
        </p:spPr>
        <p:txBody>
          <a:bodyPr/>
          <a:lstStyle/>
          <a:p>
            <a:r>
              <a:rPr lang="en-US" dirty="0"/>
              <a:t>Primary Fulfillment  method is via   Amazon Machine Image ( AMI) </a:t>
            </a:r>
          </a:p>
          <a:p>
            <a:r>
              <a:rPr lang="en-US" dirty="0"/>
              <a:t>Product Overview web page  is created </a:t>
            </a:r>
          </a:p>
          <a:p>
            <a:r>
              <a:rPr lang="en-US" dirty="0"/>
              <a:t>Template  Components  are  EC2, EBS , ECS  services.</a:t>
            </a:r>
          </a:p>
          <a:p>
            <a:r>
              <a:rPr lang="en-US" dirty="0"/>
              <a:t>Usage instruction is  documented – Getting started Guide , demo </a:t>
            </a:r>
          </a:p>
          <a:p>
            <a:r>
              <a:rPr lang="en-US" dirty="0"/>
              <a:t>Standard end user license is  agreed on  as this is Proprietary IP  .</a:t>
            </a:r>
          </a:p>
          <a:p>
            <a:r>
              <a:rPr lang="en-US" dirty="0"/>
              <a:t>Support Forum can be created but not offered at this time </a:t>
            </a:r>
          </a:p>
          <a:p>
            <a:r>
              <a:rPr lang="en-US" dirty="0"/>
              <a:t>Usage cost are  AWS  primary EC2- usage  charges ,start with   1$/</a:t>
            </a:r>
            <a:r>
              <a:rPr lang="en-US" dirty="0" err="1"/>
              <a:t>hr</a:t>
            </a:r>
            <a:r>
              <a:rPr lang="en-US" dirty="0"/>
              <a:t>  on demand or  can be  optimized . </a:t>
            </a:r>
          </a:p>
        </p:txBody>
      </p:sp>
    </p:spTree>
    <p:extLst>
      <p:ext uri="{BB962C8B-B14F-4D97-AF65-F5344CB8AC3E}">
        <p14:creationId xmlns:p14="http://schemas.microsoft.com/office/powerpoint/2010/main" val="833878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9FFE00-62E1-4126-B993-1A83EB29B5F1}"/>
              </a:ext>
            </a:extLst>
          </p:cNvPr>
          <p:cNvSpPr>
            <a:spLocks noGrp="1"/>
          </p:cNvSpPr>
          <p:nvPr>
            <p:ph type="title"/>
          </p:nvPr>
        </p:nvSpPr>
        <p:spPr/>
        <p:txBody>
          <a:bodyPr/>
          <a:lstStyle/>
          <a:p>
            <a:r>
              <a:rPr lang="en-US" dirty="0" err="1"/>
              <a:t>Jupyter</a:t>
            </a:r>
            <a:r>
              <a:rPr lang="en-US" dirty="0"/>
              <a:t> Notebook  Integration   </a:t>
            </a:r>
          </a:p>
        </p:txBody>
      </p:sp>
      <p:sp>
        <p:nvSpPr>
          <p:cNvPr id="3" name="Content Placeholder 2">
            <a:extLst>
              <a:ext uri="{FF2B5EF4-FFF2-40B4-BE49-F238E27FC236}">
                <a16:creationId xmlns:a16="http://schemas.microsoft.com/office/drawing/2014/main" id="{5CE899A7-A5AA-4643-B102-3E1B69C42B45}"/>
              </a:ext>
            </a:extLst>
          </p:cNvPr>
          <p:cNvSpPr>
            <a:spLocks noGrp="1"/>
          </p:cNvSpPr>
          <p:nvPr>
            <p:ph idx="1"/>
          </p:nvPr>
        </p:nvSpPr>
        <p:spPr>
          <a:xfrm>
            <a:off x="389467" y="1557867"/>
            <a:ext cx="10964333" cy="5063066"/>
          </a:xfrm>
        </p:spPr>
        <p:txBody>
          <a:bodyPr/>
          <a:lstStyle/>
          <a:p>
            <a:r>
              <a:rPr lang="en-US" dirty="0"/>
              <a:t>A </a:t>
            </a:r>
            <a:r>
              <a:rPr lang="en-US" dirty="0" err="1"/>
              <a:t>Jupyter</a:t>
            </a:r>
            <a:r>
              <a:rPr lang="en-US" dirty="0"/>
              <a:t> notebook is a web app that allows you to write and annotate Python code interactively. It’s a great way to experiment, do research, and share what you’re working on.</a:t>
            </a:r>
          </a:p>
          <a:p>
            <a:r>
              <a:rPr lang="en-US" dirty="0"/>
              <a:t>The  better setup  is to run deep-learning </a:t>
            </a:r>
            <a:r>
              <a:rPr lang="en-US" dirty="0" err="1"/>
              <a:t>Jupyter</a:t>
            </a:r>
            <a:r>
              <a:rPr lang="en-US" dirty="0"/>
              <a:t> notebooks on an AWS GPU instance and editing   the notebooks from anywhere  browser</a:t>
            </a:r>
          </a:p>
          <a:p>
            <a:r>
              <a:rPr lang="en-US" dirty="0"/>
              <a:t>Configure the setup to use Certificate , SSL .</a:t>
            </a:r>
          </a:p>
          <a:p>
            <a:r>
              <a:rPr lang="en-US" dirty="0"/>
              <a:t>Configure in AWS security group  , Forward  the ports .</a:t>
            </a:r>
          </a:p>
          <a:p>
            <a:r>
              <a:rPr lang="en-US" dirty="0"/>
              <a:t>Kick start the  notebook  during boot  </a:t>
            </a:r>
            <a:r>
              <a:rPr lang="en-US" dirty="0" err="1"/>
              <a:t>abd</a:t>
            </a:r>
            <a:r>
              <a:rPr lang="en-US" dirty="0"/>
              <a:t> Serve the notebook locally   </a:t>
            </a:r>
          </a:p>
          <a:p>
            <a:r>
              <a:rPr lang="en-US" dirty="0" err="1"/>
              <a:t>Intergration</a:t>
            </a:r>
            <a:r>
              <a:rPr lang="en-US" dirty="0"/>
              <a:t>  with  </a:t>
            </a:r>
            <a:r>
              <a:rPr lang="en-US" dirty="0" err="1"/>
              <a:t>aws</a:t>
            </a:r>
            <a:r>
              <a:rPr lang="en-US" dirty="0"/>
              <a:t> tools  like </a:t>
            </a:r>
            <a:r>
              <a:rPr lang="en-US" dirty="0" err="1"/>
              <a:t>Sagemaker</a:t>
            </a:r>
            <a:r>
              <a:rPr lang="en-US" dirty="0"/>
              <a:t> , it will create end points  for user .</a:t>
            </a:r>
          </a:p>
          <a:p>
            <a:endParaRPr lang="en-US" dirty="0"/>
          </a:p>
          <a:p>
            <a:endParaRPr lang="en-US" dirty="0"/>
          </a:p>
          <a:p>
            <a:endParaRPr lang="en-US" dirty="0"/>
          </a:p>
        </p:txBody>
      </p:sp>
    </p:spTree>
    <p:extLst>
      <p:ext uri="{BB962C8B-B14F-4D97-AF65-F5344CB8AC3E}">
        <p14:creationId xmlns:p14="http://schemas.microsoft.com/office/powerpoint/2010/main" val="10204819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535FE-A0A5-4844-AF71-386581DCBB7B}"/>
              </a:ext>
            </a:extLst>
          </p:cNvPr>
          <p:cNvSpPr>
            <a:spLocks noGrp="1"/>
          </p:cNvSpPr>
          <p:nvPr>
            <p:ph type="title"/>
          </p:nvPr>
        </p:nvSpPr>
        <p:spPr/>
        <p:txBody>
          <a:bodyPr/>
          <a:lstStyle/>
          <a:p>
            <a:r>
              <a:rPr lang="en-US" dirty="0"/>
              <a:t>Operational Aspects </a:t>
            </a:r>
          </a:p>
        </p:txBody>
      </p:sp>
      <p:sp>
        <p:nvSpPr>
          <p:cNvPr id="3" name="Content Placeholder 2">
            <a:extLst>
              <a:ext uri="{FF2B5EF4-FFF2-40B4-BE49-F238E27FC236}">
                <a16:creationId xmlns:a16="http://schemas.microsoft.com/office/drawing/2014/main" id="{30CDE261-EDEF-49DC-9BDE-418AE8085BE7}"/>
              </a:ext>
            </a:extLst>
          </p:cNvPr>
          <p:cNvSpPr>
            <a:spLocks noGrp="1"/>
          </p:cNvSpPr>
          <p:nvPr>
            <p:ph idx="1"/>
          </p:nvPr>
        </p:nvSpPr>
        <p:spPr/>
        <p:txBody>
          <a:bodyPr/>
          <a:lstStyle/>
          <a:p>
            <a:r>
              <a:rPr lang="en-US" dirty="0"/>
              <a:t>Shared Responsibility Model   </a:t>
            </a:r>
          </a:p>
          <a:p>
            <a:r>
              <a:rPr lang="en-US" dirty="0"/>
              <a:t>Monitor by  using Cloud watch and SNS </a:t>
            </a:r>
          </a:p>
          <a:p>
            <a:r>
              <a:rPr lang="en-US" dirty="0"/>
              <a:t>Security is   defaulted to </a:t>
            </a:r>
            <a:r>
              <a:rPr lang="en-US" dirty="0" err="1"/>
              <a:t>nedudesic</a:t>
            </a:r>
            <a:r>
              <a:rPr lang="en-US" dirty="0"/>
              <a:t> adopted </a:t>
            </a:r>
            <a:r>
              <a:rPr lang="en-US" dirty="0" err="1"/>
              <a:t>aws</a:t>
            </a:r>
            <a:r>
              <a:rPr lang="en-US" dirty="0"/>
              <a:t> standard </a:t>
            </a:r>
          </a:p>
          <a:p>
            <a:r>
              <a:rPr lang="en-US" dirty="0"/>
              <a:t>No specific changes are requested  at IAM policy or group level .</a:t>
            </a:r>
          </a:p>
          <a:p>
            <a:r>
              <a:rPr lang="en-US" dirty="0"/>
              <a:t>EC2  and ECS charges  are monitor closely </a:t>
            </a:r>
          </a:p>
          <a:p>
            <a:r>
              <a:rPr lang="en-US" dirty="0"/>
              <a:t>AWS instance Auto scheduler can be used  for cost saving  </a:t>
            </a:r>
          </a:p>
          <a:p>
            <a:r>
              <a:rPr lang="en-US" dirty="0"/>
              <a:t>Follow AWS  best  DevOps Practices . </a:t>
            </a:r>
          </a:p>
        </p:txBody>
      </p:sp>
    </p:spTree>
    <p:extLst>
      <p:ext uri="{BB962C8B-B14F-4D97-AF65-F5344CB8AC3E}">
        <p14:creationId xmlns:p14="http://schemas.microsoft.com/office/powerpoint/2010/main" val="41303811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4A4CE-9A2C-4382-AAF1-002ACAB36F17}"/>
              </a:ext>
            </a:extLst>
          </p:cNvPr>
          <p:cNvSpPr>
            <a:spLocks noGrp="1"/>
          </p:cNvSpPr>
          <p:nvPr>
            <p:ph type="title"/>
          </p:nvPr>
        </p:nvSpPr>
        <p:spPr>
          <a:xfrm>
            <a:off x="838200" y="365126"/>
            <a:ext cx="10515600" cy="807692"/>
          </a:xfrm>
        </p:spPr>
        <p:txBody>
          <a:bodyPr>
            <a:normAutofit/>
          </a:bodyPr>
          <a:lstStyle/>
          <a:p>
            <a:r>
              <a:rPr lang="en-US" sz="3600" dirty="0"/>
              <a:t>APPENDIX - Useful Commands </a:t>
            </a:r>
          </a:p>
        </p:txBody>
      </p:sp>
      <p:sp>
        <p:nvSpPr>
          <p:cNvPr id="3" name="Content Placeholder 2">
            <a:extLst>
              <a:ext uri="{FF2B5EF4-FFF2-40B4-BE49-F238E27FC236}">
                <a16:creationId xmlns:a16="http://schemas.microsoft.com/office/drawing/2014/main" id="{2E7C04E9-4E9A-4E1A-8ACD-3652504A55ED}"/>
              </a:ext>
            </a:extLst>
          </p:cNvPr>
          <p:cNvSpPr>
            <a:spLocks noGrp="1"/>
          </p:cNvSpPr>
          <p:nvPr>
            <p:ph idx="1"/>
          </p:nvPr>
        </p:nvSpPr>
        <p:spPr>
          <a:xfrm>
            <a:off x="406400" y="1172818"/>
            <a:ext cx="10947400" cy="5329581"/>
          </a:xfrm>
        </p:spPr>
        <p:txBody>
          <a:bodyPr>
            <a:normAutofit fontScale="32500" lnSpcReduction="20000"/>
          </a:bodyPr>
          <a:lstStyle/>
          <a:p>
            <a:pPr marL="0" indent="0">
              <a:buNone/>
            </a:pPr>
            <a:r>
              <a:rPr lang="en-US" sz="4400" dirty="0"/>
              <a:t>A.1. INSTALLING THE PYTHON SCIENTIFIC SUITE</a:t>
            </a:r>
          </a:p>
          <a:p>
            <a:pPr marL="0" indent="0">
              <a:buNone/>
            </a:pPr>
            <a:r>
              <a:rPr lang="en-US" sz="4400" dirty="0" err="1"/>
              <a:t>sudo</a:t>
            </a:r>
            <a:r>
              <a:rPr lang="en-US" sz="4400" dirty="0"/>
              <a:t> apt-get install build-essential </a:t>
            </a:r>
            <a:r>
              <a:rPr lang="en-US" sz="4400" dirty="0" err="1"/>
              <a:t>cmake</a:t>
            </a:r>
            <a:r>
              <a:rPr lang="en-US" sz="4400" dirty="0"/>
              <a:t> git unzip \     </a:t>
            </a:r>
            <a:r>
              <a:rPr lang="en-US" sz="4400" dirty="0" err="1"/>
              <a:t>pkg</a:t>
            </a:r>
            <a:r>
              <a:rPr lang="en-US" sz="4400" dirty="0"/>
              <a:t>-config </a:t>
            </a:r>
            <a:r>
              <a:rPr lang="en-US" sz="4400" dirty="0" err="1"/>
              <a:t>libopenblas</a:t>
            </a:r>
            <a:r>
              <a:rPr lang="en-US" sz="4400" dirty="0"/>
              <a:t>-dev </a:t>
            </a:r>
            <a:r>
              <a:rPr lang="en-US" sz="4400" dirty="0" err="1"/>
              <a:t>liblapack</a:t>
            </a:r>
            <a:r>
              <a:rPr lang="en-US" sz="4400" dirty="0"/>
              <a:t>-dev</a:t>
            </a:r>
          </a:p>
          <a:p>
            <a:pPr marL="0" indent="0">
              <a:buNone/>
            </a:pPr>
            <a:r>
              <a:rPr lang="en-US" sz="4400" dirty="0" err="1"/>
              <a:t>sudo</a:t>
            </a:r>
            <a:r>
              <a:rPr lang="en-US" sz="4400" dirty="0"/>
              <a:t> apt-get install python-</a:t>
            </a:r>
            <a:r>
              <a:rPr lang="en-US" sz="4400" dirty="0" err="1"/>
              <a:t>numpy</a:t>
            </a:r>
            <a:r>
              <a:rPr lang="en-US" sz="4400" dirty="0"/>
              <a:t> python-</a:t>
            </a:r>
            <a:r>
              <a:rPr lang="en-US" sz="4400" dirty="0" err="1"/>
              <a:t>scipy</a:t>
            </a:r>
            <a:r>
              <a:rPr lang="en-US" sz="4400" dirty="0"/>
              <a:t> python- </a:t>
            </a:r>
            <a:r>
              <a:rPr lang="en-US" sz="4400" dirty="0" err="1"/>
              <a:t>matplotlibpython-yaml</a:t>
            </a:r>
            <a:endParaRPr lang="en-US" sz="4400" dirty="0"/>
          </a:p>
          <a:p>
            <a:pPr marL="0" indent="0">
              <a:buNone/>
            </a:pPr>
            <a:r>
              <a:rPr lang="en-US" sz="4400" dirty="0" err="1"/>
              <a:t>sudo</a:t>
            </a:r>
            <a:r>
              <a:rPr lang="en-US" sz="4400" dirty="0"/>
              <a:t> apt-get install libhdf5-serial-dev python-h5py</a:t>
            </a:r>
          </a:p>
          <a:p>
            <a:pPr marL="0" indent="0">
              <a:buNone/>
            </a:pPr>
            <a:r>
              <a:rPr lang="en-US" sz="4400" dirty="0" err="1"/>
              <a:t>sudo</a:t>
            </a:r>
            <a:r>
              <a:rPr lang="en-US" sz="4400" dirty="0"/>
              <a:t> -H pip3 install </a:t>
            </a:r>
            <a:r>
              <a:rPr lang="en-US" sz="4400" dirty="0" err="1"/>
              <a:t>pydot</a:t>
            </a:r>
            <a:r>
              <a:rPr lang="en-US" sz="4400" dirty="0"/>
              <a:t>-ng ( USE pip3 and -H) </a:t>
            </a:r>
          </a:p>
          <a:p>
            <a:pPr marL="0" indent="0">
              <a:buNone/>
            </a:pPr>
            <a:r>
              <a:rPr lang="en-US" sz="4400" dirty="0"/>
              <a:t>$ </a:t>
            </a:r>
            <a:r>
              <a:rPr lang="en-US" sz="4400" dirty="0" err="1"/>
              <a:t>sudo</a:t>
            </a:r>
            <a:r>
              <a:rPr lang="en-US" sz="4400" dirty="0"/>
              <a:t> apt-get install </a:t>
            </a:r>
            <a:r>
              <a:rPr lang="en-US" sz="4400" dirty="0" err="1"/>
              <a:t>graphviz</a:t>
            </a:r>
            <a:endParaRPr lang="en-US" sz="4400" dirty="0"/>
          </a:p>
          <a:p>
            <a:pPr marL="0" indent="0">
              <a:buNone/>
            </a:pPr>
            <a:r>
              <a:rPr lang="en-US" sz="4400" dirty="0"/>
              <a:t>$ </a:t>
            </a:r>
            <a:r>
              <a:rPr lang="en-US" sz="4400" dirty="0" err="1"/>
              <a:t>sudo</a:t>
            </a:r>
            <a:r>
              <a:rPr lang="en-US" sz="4400" dirty="0"/>
              <a:t> pip3 install </a:t>
            </a:r>
            <a:r>
              <a:rPr lang="en-US" sz="4400" dirty="0" err="1"/>
              <a:t>pydot</a:t>
            </a:r>
            <a:r>
              <a:rPr lang="en-US" sz="4400" dirty="0"/>
              <a:t>-ng</a:t>
            </a:r>
          </a:p>
          <a:p>
            <a:pPr marL="0" indent="0">
              <a:buNone/>
            </a:pPr>
            <a:r>
              <a:rPr lang="en-US" sz="4400" dirty="0"/>
              <a:t>A.2. SETTING UP GPU SUPPORT</a:t>
            </a:r>
          </a:p>
          <a:p>
            <a:pPr marL="0" indent="0">
              <a:buNone/>
            </a:pPr>
            <a:r>
              <a:rPr lang="en-US" sz="4400" dirty="0"/>
              <a:t> </a:t>
            </a:r>
            <a:r>
              <a:rPr lang="en-US" sz="4400" dirty="0" err="1"/>
              <a:t>wget</a:t>
            </a:r>
            <a:r>
              <a:rPr lang="en-US" sz="4400" dirty="0"/>
              <a:t> http://developer.download.nvidia.com/compute/cuda/repos/ubuntu1604/x86_64/cuda-repo-ubuntu1604_9.0.176-1_amd64.deb</a:t>
            </a:r>
          </a:p>
          <a:p>
            <a:pPr marL="0" indent="0">
              <a:buNone/>
            </a:pPr>
            <a:r>
              <a:rPr lang="en-US" sz="4400" dirty="0"/>
              <a:t>fetch keys and install</a:t>
            </a:r>
          </a:p>
          <a:p>
            <a:pPr marL="0" indent="0">
              <a:buNone/>
            </a:pPr>
            <a:r>
              <a:rPr lang="en-US" sz="4400" dirty="0"/>
              <a:t>$ </a:t>
            </a:r>
            <a:r>
              <a:rPr lang="en-US" sz="4400" dirty="0" err="1"/>
              <a:t>sudo</a:t>
            </a:r>
            <a:r>
              <a:rPr lang="en-US" sz="4400" dirty="0"/>
              <a:t> </a:t>
            </a:r>
            <a:r>
              <a:rPr lang="en-US" sz="4400" dirty="0" err="1"/>
              <a:t>dpkg</a:t>
            </a:r>
            <a:r>
              <a:rPr lang="en-US" sz="4400" dirty="0"/>
              <a:t> -</a:t>
            </a:r>
            <a:r>
              <a:rPr lang="en-US" sz="4400" dirty="0" err="1"/>
              <a:t>i</a:t>
            </a:r>
            <a:r>
              <a:rPr lang="en-US" sz="4400" dirty="0"/>
              <a:t> cuda-repo-ubuntu1604_9.0.176-1_amd64.deb$ </a:t>
            </a:r>
            <a:r>
              <a:rPr lang="en-US" sz="4400" dirty="0" err="1"/>
              <a:t>sudo</a:t>
            </a:r>
            <a:r>
              <a:rPr lang="en-US" sz="4400" dirty="0"/>
              <a:t> apt-key adv --fetch-keys http://developer.download.nvidia.com/compute/cuda/repos/ubuntu1604/x86_64/7fa2af80.pub$ </a:t>
            </a:r>
            <a:r>
              <a:rPr lang="en-US" sz="4400" dirty="0" err="1"/>
              <a:t>sudo</a:t>
            </a:r>
            <a:r>
              <a:rPr lang="en-US" sz="4400" dirty="0"/>
              <a:t> apt-get update$ </a:t>
            </a:r>
            <a:r>
              <a:rPr lang="en-US" sz="4400" dirty="0" err="1"/>
              <a:t>sudo</a:t>
            </a:r>
            <a:r>
              <a:rPr lang="en-US" sz="4400" dirty="0"/>
              <a:t> apt-get install cuda-8-0 </a:t>
            </a:r>
          </a:p>
          <a:p>
            <a:pPr marL="0" indent="0">
              <a:buNone/>
            </a:pPr>
            <a:r>
              <a:rPr lang="en-US" sz="4400" dirty="0"/>
              <a:t>install </a:t>
            </a:r>
            <a:r>
              <a:rPr lang="en-US" sz="4400" dirty="0" err="1"/>
              <a:t>cuDNN</a:t>
            </a:r>
            <a:r>
              <a:rPr lang="en-US" sz="4400" dirty="0"/>
              <a:t> - use sftp </a:t>
            </a:r>
          </a:p>
          <a:p>
            <a:pPr marL="0" indent="0">
              <a:buNone/>
            </a:pPr>
            <a:r>
              <a:rPr lang="en-US" sz="4400" dirty="0"/>
              <a:t>Register for a free NVIDIA developer account (unfortunately, this is necessary in order to gain access to the </a:t>
            </a:r>
            <a:r>
              <a:rPr lang="en-US" sz="4400" dirty="0" err="1"/>
              <a:t>cuDNN</a:t>
            </a:r>
            <a:r>
              <a:rPr lang="en-US" sz="4400" dirty="0"/>
              <a:t> download),                  and download </a:t>
            </a:r>
            <a:r>
              <a:rPr lang="en-US" sz="4400" dirty="0" err="1"/>
              <a:t>cuDNN</a:t>
            </a:r>
            <a:r>
              <a:rPr lang="en-US" sz="4400" dirty="0"/>
              <a:t> at https://developer.NVIDIA.com/cudnn </a:t>
            </a:r>
          </a:p>
          <a:p>
            <a:pPr marL="0" indent="0">
              <a:buNone/>
            </a:pPr>
            <a:r>
              <a:rPr lang="en-US" sz="4400" dirty="0" err="1"/>
              <a:t>sudo</a:t>
            </a:r>
            <a:r>
              <a:rPr lang="en-US" sz="4400" dirty="0"/>
              <a:t> </a:t>
            </a:r>
            <a:r>
              <a:rPr lang="en-US" sz="4400" dirty="0" err="1"/>
              <a:t>dpkg</a:t>
            </a:r>
            <a:r>
              <a:rPr lang="en-US" sz="4400" dirty="0"/>
              <a:t> -</a:t>
            </a:r>
            <a:r>
              <a:rPr lang="en-US" sz="4400" dirty="0" err="1"/>
              <a:t>i</a:t>
            </a:r>
            <a:r>
              <a:rPr lang="en-US" sz="4400" dirty="0"/>
              <a:t> </a:t>
            </a:r>
            <a:r>
              <a:rPr lang="en-US" sz="4400" dirty="0" err="1"/>
              <a:t>dpkg</a:t>
            </a:r>
            <a:r>
              <a:rPr lang="en-US" sz="4400" dirty="0"/>
              <a:t> -</a:t>
            </a:r>
            <a:r>
              <a:rPr lang="en-US" sz="4400" dirty="0" err="1"/>
              <a:t>i</a:t>
            </a:r>
            <a:r>
              <a:rPr lang="en-US" sz="4400" dirty="0"/>
              <a:t> libcudnn7_7.0.5.15-1+cuda9.1_amd64.deb</a:t>
            </a:r>
          </a:p>
          <a:p>
            <a:pPr marL="0" indent="0">
              <a:buNone/>
            </a:pPr>
            <a:r>
              <a:rPr lang="en-US" sz="4400" dirty="0" err="1"/>
              <a:t>sudo</a:t>
            </a:r>
            <a:r>
              <a:rPr lang="en-US" sz="4400" dirty="0"/>
              <a:t> -H  pip3  install </a:t>
            </a:r>
            <a:r>
              <a:rPr lang="en-US" sz="4400" dirty="0" err="1"/>
              <a:t>tensorflow-gpu</a:t>
            </a:r>
            <a:endParaRPr lang="en-US" sz="4400" dirty="0"/>
          </a:p>
          <a:p>
            <a:pPr marL="0" indent="0">
              <a:buNone/>
            </a:pPr>
            <a:r>
              <a:rPr lang="en-US" sz="4400" dirty="0"/>
              <a:t>use w/o </a:t>
            </a:r>
            <a:r>
              <a:rPr lang="en-US" sz="4400" dirty="0" err="1"/>
              <a:t>gpu</a:t>
            </a:r>
            <a:r>
              <a:rPr lang="en-US" sz="4400" dirty="0"/>
              <a:t> does not see, </a:t>
            </a:r>
            <a:r>
              <a:rPr lang="en-US" sz="4400" dirty="0" err="1"/>
              <a:t>pythin</a:t>
            </a:r>
            <a:r>
              <a:rPr lang="en-US" sz="4400" dirty="0"/>
              <a:t> is using </a:t>
            </a:r>
            <a:r>
              <a:rPr lang="en-US" sz="4400" dirty="0" err="1"/>
              <a:t>gpu</a:t>
            </a:r>
            <a:r>
              <a:rPr lang="en-US" sz="4400" dirty="0"/>
              <a:t> </a:t>
            </a:r>
            <a:r>
              <a:rPr lang="en-US" sz="4400" dirty="0" err="1"/>
              <a:t>fies</a:t>
            </a:r>
            <a:r>
              <a:rPr lang="en-US" sz="4400" dirty="0"/>
              <a:t> </a:t>
            </a:r>
          </a:p>
          <a:p>
            <a:pPr marL="0" indent="0">
              <a:buNone/>
            </a:pPr>
            <a:r>
              <a:rPr lang="en-US" sz="4400" dirty="0"/>
              <a:t>install </a:t>
            </a:r>
            <a:r>
              <a:rPr lang="en-US" sz="4400" dirty="0" err="1"/>
              <a:t>keras</a:t>
            </a:r>
            <a:r>
              <a:rPr lang="en-US" sz="4400" dirty="0"/>
              <a:t> from </a:t>
            </a:r>
            <a:r>
              <a:rPr lang="en-US" sz="4400" dirty="0" err="1"/>
              <a:t>github</a:t>
            </a:r>
            <a:r>
              <a:rPr lang="en-US" sz="4400" dirty="0"/>
              <a:t>  and  COCO and </a:t>
            </a:r>
            <a:r>
              <a:rPr lang="en-US" sz="4400" dirty="0" err="1"/>
              <a:t>mask_RCNN</a:t>
            </a:r>
            <a:r>
              <a:rPr lang="en-US" sz="4400" dirty="0"/>
              <a:t> . – got clone   weblink                        USE TIMU INSTALL DOCUMENT .</a:t>
            </a:r>
          </a:p>
          <a:p>
            <a:pPr marL="0" indent="0">
              <a:buNone/>
            </a:pPr>
            <a:endParaRPr lang="en-US" sz="4400" dirty="0"/>
          </a:p>
          <a:p>
            <a:pPr marL="0" indent="0">
              <a:buNone/>
            </a:pPr>
            <a:endParaRPr lang="en-US" dirty="0"/>
          </a:p>
        </p:txBody>
      </p:sp>
    </p:spTree>
    <p:extLst>
      <p:ext uri="{BB962C8B-B14F-4D97-AF65-F5344CB8AC3E}">
        <p14:creationId xmlns:p14="http://schemas.microsoft.com/office/powerpoint/2010/main" val="1104932670"/>
      </p:ext>
    </p:extLst>
  </p:cSld>
  <p:clrMapOvr>
    <a:masterClrMapping/>
  </p:clrMapOvr>
</p:sld>
</file>

<file path=ppt/theme/theme1.xml><?xml version="1.0" encoding="utf-8"?>
<a:theme xmlns:a="http://schemas.openxmlformats.org/drawingml/2006/main" name="Depth">
  <a:themeElements>
    <a:clrScheme name="Depth">
      <a:dk1>
        <a:sysClr val="windowText" lastClr="000000"/>
      </a:dk1>
      <a:lt1>
        <a:sysClr val="window" lastClr="FFFFFF"/>
      </a:lt1>
      <a:dk2>
        <a:srgbClr val="455F51"/>
      </a:dk2>
      <a:lt2>
        <a:srgbClr val="94D7E4"/>
      </a:lt2>
      <a:accent1>
        <a:srgbClr val="41AEBD"/>
      </a:accent1>
      <a:accent2>
        <a:srgbClr val="97E9D5"/>
      </a:accent2>
      <a:accent3>
        <a:srgbClr val="A2CF49"/>
      </a:accent3>
      <a:accent4>
        <a:srgbClr val="608F3D"/>
      </a:accent4>
      <a:accent5>
        <a:srgbClr val="F4DE3A"/>
      </a:accent5>
      <a:accent6>
        <a:srgbClr val="FCB11C"/>
      </a:accent6>
      <a:hlink>
        <a:srgbClr val="FBCA98"/>
      </a:hlink>
      <a:folHlink>
        <a:srgbClr val="D3B86D"/>
      </a:folHlink>
    </a:clrScheme>
    <a:fontScheme name="Depth">
      <a:majorFont>
        <a:latin typeface="Corbel" panose="020B0503020204020204"/>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epth">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epth" id="{7BEAFC2A-325C-49C4-AC08-2B765DA903F9}" vid="{1735E755-43E6-43AA-ABA2-C989ECC79AF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Depth</Template>
  <TotalTime>2091</TotalTime>
  <Words>1077</Words>
  <Application>Microsoft Office PowerPoint</Application>
  <PresentationFormat>Widescreen</PresentationFormat>
  <Paragraphs>87</Paragraphs>
  <Slides>8</Slides>
  <Notes>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vt:i4>
      </vt:variant>
    </vt:vector>
  </HeadingPairs>
  <TitlesOfParts>
    <vt:vector size="14" baseType="lpstr">
      <vt:lpstr>Arial</vt:lpstr>
      <vt:lpstr>Calibri</vt:lpstr>
      <vt:lpstr>Corbel</vt:lpstr>
      <vt:lpstr>Symbol</vt:lpstr>
      <vt:lpstr>Times New Roman</vt:lpstr>
      <vt:lpstr>Depth</vt:lpstr>
      <vt:lpstr>Deep Learning  on AWS  Himanshu Dave  </vt:lpstr>
      <vt:lpstr>Neudesic  Deep Learning   Stack  On AWS  </vt:lpstr>
      <vt:lpstr>ML and Data Science Tools  </vt:lpstr>
      <vt:lpstr>Technical stack  Details </vt:lpstr>
      <vt:lpstr>AWS Deployment </vt:lpstr>
      <vt:lpstr>Jupyter Notebook  Integration   </vt:lpstr>
      <vt:lpstr>Operational Aspects </vt:lpstr>
      <vt:lpstr>APPENDIX - Useful Commands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Leith Akkawi</dc:creator>
  <cp:lastModifiedBy>Himanshu Dave</cp:lastModifiedBy>
  <cp:revision>67</cp:revision>
  <cp:lastPrinted>2018-02-27T19:58:13Z</cp:lastPrinted>
  <dcterms:created xsi:type="dcterms:W3CDTF">2018-01-15T16:02:30Z</dcterms:created>
  <dcterms:modified xsi:type="dcterms:W3CDTF">2018-02-27T20:14:15Z</dcterms:modified>
</cp:coreProperties>
</file>